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9"/>
  </p:notesMasterIdLst>
  <p:sldIdLst>
    <p:sldId id="257" r:id="rId4"/>
    <p:sldId id="258" r:id="rId5"/>
    <p:sldId id="259" r:id="rId6"/>
    <p:sldId id="261" r:id="rId7"/>
    <p:sldId id="264" r:id="rId8"/>
    <p:sldId id="271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</p:sldIdLst>
  <p:sldSz cx="9144000" cy="5143500" type="screen16x9"/>
  <p:notesSz cx="6858000" cy="9144000"/>
  <p:embeddedFontLst>
    <p:embeddedFont>
      <p:font typeface="Dosis" panose="020B0604020202020204" charset="0"/>
      <p:regular r:id="rId20"/>
      <p:bold r:id="rId21"/>
    </p:embeddedFont>
    <p:embeddedFont>
      <p:font typeface="Roboto" panose="020B0604020202020204" charset="0"/>
      <p:regular r:id="rId22"/>
      <p:bold r:id="rId23"/>
      <p:italic r:id="rId24"/>
      <p:boldItalic r:id="rId25"/>
    </p:embeddedFont>
    <p:embeddedFont>
      <p:font typeface="Roboto Black" panose="020B0604020202020204" charset="0"/>
      <p:bold r:id="rId26"/>
      <p:boldItalic r:id="rId27"/>
    </p:embeddedFont>
    <p:embeddedFont>
      <p:font typeface="Roboto Thin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556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48438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0432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8248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590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904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7802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943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615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8014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9718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-US" sz="44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First- and last-touch attribution </a:t>
            </a:r>
            <a:endParaRPr sz="44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Learn SQL from Scratch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 err="1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Pamitha</a:t>
            </a: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 </a:t>
            </a:r>
            <a:r>
              <a:rPr lang="en-US" sz="2800" dirty="0" err="1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Vasanthan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March 4, 2019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548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Total of last touches each campaign responsible for:</a:t>
            </a: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-- You can put your query here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WITH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MAX(timestamp)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last_touch_at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GROUP BY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lt_attr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lt.last_touch_at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pv.utm_source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pv.page_name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AND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lt.last_touch_at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pv.timestamp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lt_attr.utm_source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last_source_page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lt_attr.utm_campaign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last_campaign_page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COUNT(*)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lt_attr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1, 2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ORDER BY 3 DESC;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840981"/>
            <a:ext cx="4620956" cy="1121308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The below result shows how the users first get into </a:t>
            </a:r>
            <a:r>
              <a:rPr lang="en-US" sz="80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 site: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800" dirty="0" err="1">
                <a:latin typeface="Roboto"/>
                <a:ea typeface="Roboto"/>
                <a:cs typeface="Roboto"/>
                <a:sym typeface="Roboto"/>
              </a:rPr>
              <a:t>last_source_page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 column shows which page sent the traffic to </a:t>
            </a:r>
            <a:r>
              <a:rPr lang="en-US" sz="80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 to make final visit or purchase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800" dirty="0" err="1">
                <a:latin typeface="Roboto"/>
                <a:ea typeface="Roboto"/>
                <a:cs typeface="Roboto"/>
                <a:sym typeface="Roboto"/>
              </a:rPr>
              <a:t>last_campaign_page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 column shows which specific ad or email blast helped the users to land to the page </a:t>
            </a:r>
            <a:r>
              <a:rPr lang="en-US" sz="80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 site to make final purchase or final visit.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The query grouped by the campaign and source and counted the number first touches for each</a:t>
            </a:r>
            <a:r>
              <a:rPr lang="en-US" sz="1050" dirty="0">
                <a:latin typeface="Roboto"/>
                <a:ea typeface="Roboto"/>
                <a:cs typeface="Roboto"/>
                <a:sym typeface="Roboto"/>
              </a:rPr>
              <a:t>.  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endParaRPr lang="en-US" sz="105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1731972130"/>
              </p:ext>
            </p:extLst>
          </p:nvPr>
        </p:nvGraphicFramePr>
        <p:xfrm>
          <a:off x="616998" y="2095780"/>
          <a:ext cx="3007230" cy="2956785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883263">
                  <a:extLst>
                    <a:ext uri="{9D8B030D-6E8A-4147-A177-3AD203B41FA5}">
                      <a16:colId xmlns:a16="http://schemas.microsoft.com/office/drawing/2014/main" val="4085946366"/>
                    </a:ext>
                  </a:extLst>
                </a:gridCol>
                <a:gridCol w="918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0981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>
                          <a:solidFill>
                            <a:srgbClr val="292929"/>
                          </a:solidFill>
                          <a:effectLst/>
                        </a:rPr>
                        <a:t>last_source_page</a:t>
                      </a:r>
                      <a:endParaRPr lang="en-US" sz="8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>
                          <a:solidFill>
                            <a:srgbClr val="292929"/>
                          </a:solidFill>
                          <a:effectLst/>
                        </a:rPr>
                        <a:t>last_campaign_page</a:t>
                      </a:r>
                      <a:endParaRPr lang="en-US" sz="8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292929"/>
                          </a:solidFill>
                          <a:effectLst/>
                        </a:rPr>
                        <a:t>COUNT(*)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981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weekly-newsletter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447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937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>
                          <a:solidFill>
                            <a:srgbClr val="525252"/>
                          </a:solidFill>
                          <a:effectLst/>
                        </a:rPr>
                        <a:t>facebook</a:t>
                      </a:r>
                      <a:endParaRPr lang="en-US" sz="8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>
                          <a:solidFill>
                            <a:srgbClr val="525252"/>
                          </a:solidFill>
                          <a:effectLst/>
                        </a:rPr>
                        <a:t>retargetting</a:t>
                      </a:r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-ad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443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981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>
                          <a:solidFill>
                            <a:srgbClr val="525252"/>
                          </a:solidFill>
                          <a:effectLst/>
                        </a:rPr>
                        <a:t>retargetting</a:t>
                      </a:r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-campaign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245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0981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>
                          <a:solidFill>
                            <a:srgbClr val="525252"/>
                          </a:solidFill>
                          <a:effectLst/>
                        </a:rPr>
                        <a:t>nytimes</a:t>
                      </a:r>
                      <a:endParaRPr lang="en-US" sz="8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getting-to-know-cool-</a:t>
                      </a:r>
                      <a:r>
                        <a:rPr lang="en-US" sz="800" dirty="0" err="1">
                          <a:solidFill>
                            <a:srgbClr val="525252"/>
                          </a:solidFill>
                          <a:effectLst/>
                        </a:rPr>
                        <a:t>tshirts</a:t>
                      </a:r>
                      <a:endParaRPr lang="en-US" sz="8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232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0981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>
                          <a:solidFill>
                            <a:srgbClr val="525252"/>
                          </a:solidFill>
                          <a:effectLst/>
                        </a:rPr>
                        <a:t>buzzfeed</a:t>
                      </a:r>
                      <a:endParaRPr lang="en-US" sz="8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ten-crazy-cool-</a:t>
                      </a:r>
                      <a:r>
                        <a:rPr lang="en-US" sz="800" dirty="0" err="1">
                          <a:solidFill>
                            <a:srgbClr val="525252"/>
                          </a:solidFill>
                          <a:effectLst/>
                        </a:rPr>
                        <a:t>tshirts</a:t>
                      </a:r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-facts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190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0091735"/>
                  </a:ext>
                </a:extLst>
              </a:tr>
              <a:tr h="464974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interview-with-cool-</a:t>
                      </a:r>
                      <a:r>
                        <a:rPr lang="en-US" sz="800" dirty="0" err="1">
                          <a:solidFill>
                            <a:srgbClr val="525252"/>
                          </a:solidFill>
                          <a:effectLst/>
                        </a:rPr>
                        <a:t>tshirts</a:t>
                      </a:r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-founder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184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4385105"/>
                  </a:ext>
                </a:extLst>
              </a:tr>
              <a:tr h="21698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paid-search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178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144891"/>
                  </a:ext>
                </a:extLst>
              </a:tr>
              <a:tr h="340981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cool-</a:t>
                      </a:r>
                      <a:r>
                        <a:rPr lang="en-US" sz="800" dirty="0" err="1">
                          <a:solidFill>
                            <a:srgbClr val="525252"/>
                          </a:solidFill>
                          <a:effectLst/>
                        </a:rPr>
                        <a:t>tshirts</a:t>
                      </a:r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9485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2004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2.3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Total number of visitors making purchase:</a:t>
            </a: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-- You can put your query here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SELECT COUNT(DISTINCT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'4 - purchase';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067912"/>
            <a:ext cx="4620956" cy="110128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US" sz="1050" dirty="0">
                <a:latin typeface="Roboto"/>
                <a:ea typeface="Roboto"/>
                <a:cs typeface="Roboto"/>
                <a:sym typeface="Roboto"/>
              </a:rPr>
              <a:t>Total number of visitors making purchase as below:  361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1306211445"/>
              </p:ext>
            </p:extLst>
          </p:nvPr>
        </p:nvGraphicFramePr>
        <p:xfrm>
          <a:off x="616998" y="2439703"/>
          <a:ext cx="3033928" cy="632076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3033928">
                  <a:extLst>
                    <a:ext uri="{9D8B030D-6E8A-4147-A177-3AD203B41FA5}">
                      <a16:colId xmlns:a16="http://schemas.microsoft.com/office/drawing/2014/main" val="40859463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92929"/>
                          </a:solidFill>
                          <a:effectLst/>
                        </a:rPr>
                        <a:t>COUNT(DISTINCT </a:t>
                      </a:r>
                      <a:r>
                        <a:rPr lang="en-US" dirty="0" err="1">
                          <a:solidFill>
                            <a:srgbClr val="292929"/>
                          </a:solidFill>
                          <a:effectLst/>
                        </a:rPr>
                        <a:t>user_id</a:t>
                      </a:r>
                      <a:r>
                        <a:rPr lang="en-US" dirty="0">
                          <a:solidFill>
                            <a:srgbClr val="292929"/>
                          </a:solidFill>
                          <a:effectLst/>
                        </a:rPr>
                        <a:t>)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27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361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7147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0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2.4 </a:t>
            </a:r>
            <a:r>
              <a:rPr lang="en-US" sz="20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The count of last touches on the purchase page is each campaign responsible for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-- You can put your query here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WITH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MAX(timestamp)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last_touch_at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WHERE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'4 - purchase'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GROUP BY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lt_attr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lt.last_touch_at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pv.utm_source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pv.page_name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AND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lt.last_touch_at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pv.timestamp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lt_attr.utm_source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last_source_for_purchase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lt_attr.utm_campaign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last_campaign_for_purchase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COUNT(*)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lt_attr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1, 2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ORDER BY 3 DESC;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177975" y="1067912"/>
            <a:ext cx="4620956" cy="110128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The below result shows how each </a:t>
            </a:r>
            <a:r>
              <a:rPr lang="en-US" sz="800" dirty="0" err="1">
                <a:latin typeface="Roboto"/>
                <a:ea typeface="Roboto"/>
                <a:cs typeface="Roboto"/>
                <a:sym typeface="Roboto"/>
              </a:rPr>
              <a:t>utm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 source and </a:t>
            </a:r>
            <a:r>
              <a:rPr lang="en-US" sz="800" dirty="0" err="1">
                <a:latin typeface="Roboto"/>
                <a:ea typeface="Roboto"/>
                <a:cs typeface="Roboto"/>
                <a:sym typeface="Roboto"/>
              </a:rPr>
              <a:t>utm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 campaign responsible for the purchase: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800" dirty="0" err="1">
                <a:latin typeface="Roboto"/>
                <a:ea typeface="Roboto"/>
                <a:cs typeface="Roboto"/>
                <a:sym typeface="Roboto"/>
              </a:rPr>
              <a:t>last_source_for_purchase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 column shows which page sent the traffic to </a:t>
            </a:r>
            <a:r>
              <a:rPr lang="en-US" sz="80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 to make final visit or purchase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800" dirty="0" err="1">
                <a:latin typeface="Roboto"/>
                <a:ea typeface="Roboto"/>
                <a:cs typeface="Roboto"/>
                <a:sym typeface="Roboto"/>
              </a:rPr>
              <a:t>last_campaign_for_purchase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 column shows which specific ad or email blast helped the users to land to the page </a:t>
            </a:r>
            <a:r>
              <a:rPr lang="en-US" sz="80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 site to make final purchase or final visit.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The query grouped by the campaign and source and counted the number first touches for each</a:t>
            </a:r>
            <a:r>
              <a:rPr lang="en-US" sz="1050" dirty="0">
                <a:latin typeface="Roboto"/>
                <a:ea typeface="Roboto"/>
                <a:cs typeface="Roboto"/>
                <a:sym typeface="Roboto"/>
              </a:rPr>
              <a:t>.  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endParaRPr lang="en-US" sz="105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2689916943"/>
              </p:ext>
            </p:extLst>
          </p:nvPr>
        </p:nvGraphicFramePr>
        <p:xfrm>
          <a:off x="616998" y="2229268"/>
          <a:ext cx="3007230" cy="2945334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883263">
                  <a:extLst>
                    <a:ext uri="{9D8B030D-6E8A-4147-A177-3AD203B41FA5}">
                      <a16:colId xmlns:a16="http://schemas.microsoft.com/office/drawing/2014/main" val="4085946366"/>
                    </a:ext>
                  </a:extLst>
                </a:gridCol>
                <a:gridCol w="918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2613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 err="1">
                          <a:solidFill>
                            <a:srgbClr val="292929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last_source_for_purchase</a:t>
                      </a:r>
                      <a:endParaRPr lang="en-US" sz="800" b="0" i="0" u="none" strike="noStrike" cap="none" dirty="0">
                        <a:solidFill>
                          <a:srgbClr val="292929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 err="1">
                          <a:solidFill>
                            <a:srgbClr val="292929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last_campaign_for_purchase</a:t>
                      </a:r>
                      <a:endParaRPr lang="en-US" sz="800" b="0" i="0" u="none" strike="noStrike" cap="none" dirty="0">
                        <a:solidFill>
                          <a:srgbClr val="292929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292929"/>
                          </a:solidFill>
                          <a:effectLst/>
                        </a:rPr>
                        <a:t>COUNT(*)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613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weekly-newsletter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115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299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>
                          <a:solidFill>
                            <a:srgbClr val="525252"/>
                          </a:solidFill>
                          <a:effectLst/>
                        </a:rPr>
                        <a:t>facebook</a:t>
                      </a:r>
                      <a:endParaRPr lang="en-US" sz="8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>
                          <a:solidFill>
                            <a:srgbClr val="525252"/>
                          </a:solidFill>
                          <a:effectLst/>
                        </a:rPr>
                        <a:t>retargetting</a:t>
                      </a:r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-ad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113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613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>
                          <a:solidFill>
                            <a:srgbClr val="525252"/>
                          </a:solidFill>
                          <a:effectLst/>
                        </a:rPr>
                        <a:t>retargetting</a:t>
                      </a:r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-campaign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59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paid-search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613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buzzfeed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ten-crazy-cool-tshirts-facts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0091735"/>
                  </a:ext>
                </a:extLst>
              </a:tr>
              <a:tr h="345215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nytimes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getting-to-know-cool-tshirts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4385105"/>
                  </a:ext>
                </a:extLst>
              </a:tr>
              <a:tr h="439927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interview-with-cool-tshirts-founder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144891"/>
                  </a:ext>
                </a:extLst>
              </a:tr>
              <a:tr h="322613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cool-</a:t>
                      </a:r>
                      <a:r>
                        <a:rPr lang="en-US" sz="800" dirty="0" err="1">
                          <a:solidFill>
                            <a:srgbClr val="525252"/>
                          </a:solidFill>
                          <a:effectLst/>
                        </a:rPr>
                        <a:t>tshirts</a:t>
                      </a:r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9485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8974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3. </a:t>
            </a: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Optimize the Campaign Budget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7569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521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0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3.1 </a:t>
            </a:r>
            <a:r>
              <a:rPr lang="en-US" sz="20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Reinvest in 5 Campaigns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067912"/>
            <a:ext cx="4620956" cy="1188053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-US" sz="105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 can decide to reinvest in following campaigns as below: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800" dirty="0">
                <a:solidFill>
                  <a:srgbClr val="525252"/>
                </a:solidFill>
              </a:rPr>
              <a:t>weekly-newsletter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800" dirty="0" err="1">
                <a:solidFill>
                  <a:srgbClr val="525252"/>
                </a:solidFill>
              </a:rPr>
              <a:t>retargetting</a:t>
            </a:r>
            <a:r>
              <a:rPr lang="en-US" sz="800" dirty="0">
                <a:solidFill>
                  <a:srgbClr val="525252"/>
                </a:solidFill>
              </a:rPr>
              <a:t>-ad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800" dirty="0" err="1">
                <a:solidFill>
                  <a:srgbClr val="525252"/>
                </a:solidFill>
              </a:rPr>
              <a:t>retargetting</a:t>
            </a:r>
            <a:r>
              <a:rPr lang="en-US" sz="800" dirty="0">
                <a:solidFill>
                  <a:srgbClr val="525252"/>
                </a:solidFill>
              </a:rPr>
              <a:t>-campaign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800" dirty="0">
                <a:solidFill>
                  <a:srgbClr val="525252"/>
                </a:solidFill>
              </a:rPr>
              <a:t>paid-search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800" dirty="0">
                <a:solidFill>
                  <a:srgbClr val="525252"/>
                </a:solidFill>
              </a:rPr>
              <a:t>ten-crazy-cool-</a:t>
            </a:r>
            <a:r>
              <a:rPr lang="en-US" sz="800" dirty="0" err="1">
                <a:solidFill>
                  <a:srgbClr val="525252"/>
                </a:solidFill>
              </a:rPr>
              <a:t>tshirts</a:t>
            </a:r>
            <a:r>
              <a:rPr lang="en-US" sz="800" dirty="0">
                <a:solidFill>
                  <a:srgbClr val="525252"/>
                </a:solidFill>
              </a:rPr>
              <a:t>-facts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1136243935"/>
              </p:ext>
            </p:extLst>
          </p:nvPr>
        </p:nvGraphicFramePr>
        <p:xfrm>
          <a:off x="311700" y="2676456"/>
          <a:ext cx="6718225" cy="1756971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973231">
                  <a:extLst>
                    <a:ext uri="{9D8B030D-6E8A-4147-A177-3AD203B41FA5}">
                      <a16:colId xmlns:a16="http://schemas.microsoft.com/office/drawing/2014/main" val="4085946366"/>
                    </a:ext>
                  </a:extLst>
                </a:gridCol>
                <a:gridCol w="2051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38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2613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 err="1">
                          <a:solidFill>
                            <a:srgbClr val="292929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last_source_for_purchase</a:t>
                      </a:r>
                      <a:endParaRPr lang="en-US" sz="800" b="0" i="0" u="none" strike="noStrike" cap="none" dirty="0">
                        <a:solidFill>
                          <a:srgbClr val="292929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 err="1">
                          <a:solidFill>
                            <a:srgbClr val="292929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last_campaign_for_purchase</a:t>
                      </a:r>
                      <a:endParaRPr lang="en-US" sz="800" b="0" i="0" u="none" strike="noStrike" cap="none" dirty="0">
                        <a:solidFill>
                          <a:srgbClr val="292929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292929"/>
                          </a:solidFill>
                          <a:effectLst/>
                        </a:rPr>
                        <a:t>COUNT(*)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613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weekly-newsletter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115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299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>
                          <a:solidFill>
                            <a:srgbClr val="525252"/>
                          </a:solidFill>
                          <a:effectLst/>
                        </a:rPr>
                        <a:t>facebook</a:t>
                      </a:r>
                      <a:endParaRPr lang="en-US" sz="8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>
                          <a:solidFill>
                            <a:srgbClr val="525252"/>
                          </a:solidFill>
                          <a:effectLst/>
                        </a:rPr>
                        <a:t>retargetting</a:t>
                      </a:r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-ad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113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613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>
                          <a:solidFill>
                            <a:srgbClr val="525252"/>
                          </a:solidFill>
                          <a:effectLst/>
                        </a:rPr>
                        <a:t>retargetting</a:t>
                      </a:r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-campaign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59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paid-search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613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buzzfeed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ten-crazy-cool-</a:t>
                      </a:r>
                      <a:r>
                        <a:rPr lang="en-US" sz="800" dirty="0" err="1">
                          <a:solidFill>
                            <a:srgbClr val="525252"/>
                          </a:solidFill>
                          <a:effectLst/>
                        </a:rPr>
                        <a:t>tshirts</a:t>
                      </a:r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-facts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0091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3558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521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0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3.2 </a:t>
            </a:r>
            <a:r>
              <a:rPr lang="en-US" sz="20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The reason for picking the below 5 campaign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067912"/>
            <a:ext cx="4620956" cy="1188053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following campaigns helped the users to make the purchase so they need to be picked.  In that way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can earn some profit. 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/>
          </p:nvPr>
        </p:nvGraphicFramePr>
        <p:xfrm>
          <a:off x="311700" y="2676456"/>
          <a:ext cx="6718225" cy="1756971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973231">
                  <a:extLst>
                    <a:ext uri="{9D8B030D-6E8A-4147-A177-3AD203B41FA5}">
                      <a16:colId xmlns:a16="http://schemas.microsoft.com/office/drawing/2014/main" val="4085946366"/>
                    </a:ext>
                  </a:extLst>
                </a:gridCol>
                <a:gridCol w="2051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38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2613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 err="1">
                          <a:solidFill>
                            <a:srgbClr val="292929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last_source_for_purchase</a:t>
                      </a:r>
                      <a:endParaRPr lang="en-US" sz="800" b="0" i="0" u="none" strike="noStrike" cap="none" dirty="0">
                        <a:solidFill>
                          <a:srgbClr val="292929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 err="1">
                          <a:solidFill>
                            <a:srgbClr val="292929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last_campaign_for_purchase</a:t>
                      </a:r>
                      <a:endParaRPr lang="en-US" sz="800" b="0" i="0" u="none" strike="noStrike" cap="none" dirty="0">
                        <a:solidFill>
                          <a:srgbClr val="292929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292929"/>
                          </a:solidFill>
                          <a:effectLst/>
                        </a:rPr>
                        <a:t>COUNT(*)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613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weekly-newsletter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115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299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>
                          <a:solidFill>
                            <a:srgbClr val="525252"/>
                          </a:solidFill>
                          <a:effectLst/>
                        </a:rPr>
                        <a:t>facebook</a:t>
                      </a:r>
                      <a:endParaRPr lang="en-US" sz="8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>
                          <a:solidFill>
                            <a:srgbClr val="525252"/>
                          </a:solidFill>
                          <a:effectLst/>
                        </a:rPr>
                        <a:t>retargetting</a:t>
                      </a:r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-ad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113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613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>
                          <a:solidFill>
                            <a:srgbClr val="525252"/>
                          </a:solidFill>
                          <a:effectLst/>
                        </a:rPr>
                        <a:t>retargetting</a:t>
                      </a:r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-campaign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59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paid-search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613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buzzfeed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ten-crazy-cool-</a:t>
                      </a:r>
                      <a:r>
                        <a:rPr lang="en-US" sz="800" dirty="0" err="1">
                          <a:solidFill>
                            <a:srgbClr val="525252"/>
                          </a:solidFill>
                          <a:effectLst/>
                        </a:rPr>
                        <a:t>tshirts</a:t>
                      </a:r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-facts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0091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2597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95269"/>
                </a:solidFill>
              </a:rPr>
              <a:t>Table of Contents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1265275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Get familiar with CoolTShirts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 is the user journey?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Optimize the campaign budget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Get familiar with Cool</a:t>
            </a:r>
            <a:r>
              <a:rPr lang="en-US" sz="4800" dirty="0" err="1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TShirts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Get familiar with the Data in page_visits table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-- You can put your query here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FROM page_visits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LIMIT 10;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620956" cy="1708736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latin typeface="Roboto"/>
                <a:ea typeface="Roboto"/>
                <a:cs typeface="Roboto"/>
                <a:sym typeface="Roboto"/>
              </a:rPr>
              <a:t>The below table result shows the returned result for the query on right side of the slide.  The query returned 10 results but included only one user id for example.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050" dirty="0">
                <a:latin typeface="Roboto"/>
                <a:ea typeface="Roboto"/>
                <a:cs typeface="Roboto"/>
                <a:sym typeface="Roboto"/>
              </a:rPr>
              <a:t>The table shows how 10030 user used </a:t>
            </a:r>
            <a:r>
              <a:rPr lang="en-US" sz="1050" dirty="0" err="1">
                <a:latin typeface="Roboto"/>
                <a:ea typeface="Roboto"/>
                <a:cs typeface="Roboto"/>
                <a:sym typeface="Roboto"/>
              </a:rPr>
              <a:t>buzzfeed</a:t>
            </a:r>
            <a:r>
              <a:rPr lang="en-US" sz="1050" dirty="0">
                <a:latin typeface="Roboto"/>
                <a:ea typeface="Roboto"/>
                <a:cs typeface="Roboto"/>
                <a:sym typeface="Roboto"/>
              </a:rPr>
              <a:t> as first landing page and then clicked on ten-crazy-cool-</a:t>
            </a:r>
            <a:r>
              <a:rPr lang="en-US" sz="1050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en-US" sz="1050" dirty="0">
                <a:latin typeface="Roboto"/>
                <a:ea typeface="Roboto"/>
                <a:cs typeface="Roboto"/>
                <a:sym typeface="Roboto"/>
              </a:rPr>
              <a:t>-facts to go the landing page.  </a:t>
            </a:r>
            <a:endParaRPr sz="105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050" dirty="0">
                <a:latin typeface="Roboto"/>
                <a:ea typeface="Roboto"/>
                <a:cs typeface="Roboto"/>
                <a:sym typeface="Roboto"/>
              </a:rPr>
              <a:t>After placing the item on shopping, the next action to purchase took place using email and used retargeting campaign to do the final purchase. 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486363625"/>
              </p:ext>
            </p:extLst>
          </p:nvPr>
        </p:nvGraphicFramePr>
        <p:xfrm>
          <a:off x="177975" y="3189000"/>
          <a:ext cx="4920901" cy="182955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900693">
                  <a:extLst>
                    <a:ext uri="{9D8B030D-6E8A-4147-A177-3AD203B41FA5}">
                      <a16:colId xmlns:a16="http://schemas.microsoft.com/office/drawing/2014/main" val="4085946366"/>
                    </a:ext>
                  </a:extLst>
                </a:gridCol>
                <a:gridCol w="9006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3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3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3088">
                  <a:extLst>
                    <a:ext uri="{9D8B030D-6E8A-4147-A177-3AD203B41FA5}">
                      <a16:colId xmlns:a16="http://schemas.microsoft.com/office/drawing/2014/main" val="2659991781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err="1">
                          <a:solidFill>
                            <a:srgbClr val="FFFFFF"/>
                          </a:solidFill>
                        </a:rPr>
                        <a:t>page_name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timestamp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err="1">
                          <a:solidFill>
                            <a:srgbClr val="FFFFFF"/>
                          </a:solidFill>
                        </a:rPr>
                        <a:t>user_id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err="1">
                          <a:solidFill>
                            <a:srgbClr val="FFFFFF"/>
                          </a:solidFill>
                        </a:rPr>
                        <a:t>utm_campaign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err="1">
                          <a:solidFill>
                            <a:srgbClr val="FFFFFF"/>
                          </a:solidFill>
                        </a:rPr>
                        <a:t>utm_source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1 - </a:t>
                      </a:r>
                      <a:r>
                        <a:rPr lang="en-US" sz="800" dirty="0" err="1">
                          <a:solidFill>
                            <a:srgbClr val="525252"/>
                          </a:solidFill>
                          <a:effectLst/>
                        </a:rPr>
                        <a:t>landing_page</a:t>
                      </a:r>
                      <a:endParaRPr lang="en-US" sz="8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2018-01-25 20:32:02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10030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ten-crazy-cool-</a:t>
                      </a:r>
                      <a:r>
                        <a:rPr lang="en-US" sz="800" dirty="0" err="1">
                          <a:solidFill>
                            <a:srgbClr val="525252"/>
                          </a:solidFill>
                          <a:effectLst/>
                        </a:rPr>
                        <a:t>tshirts</a:t>
                      </a:r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-facts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>
                          <a:solidFill>
                            <a:srgbClr val="525252"/>
                          </a:solidFill>
                          <a:effectLst/>
                        </a:rPr>
                        <a:t>buzzfeed</a:t>
                      </a:r>
                      <a:endParaRPr lang="en-US" sz="8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2 - </a:t>
                      </a:r>
                      <a:r>
                        <a:rPr lang="en-US" sz="800" dirty="0" err="1">
                          <a:solidFill>
                            <a:srgbClr val="525252"/>
                          </a:solidFill>
                          <a:effectLst/>
                        </a:rPr>
                        <a:t>shopping_cart</a:t>
                      </a:r>
                      <a:endParaRPr lang="en-US" sz="8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2018-01-25 23:05:02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10030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ten-crazy-cool-</a:t>
                      </a:r>
                      <a:r>
                        <a:rPr lang="en-US" sz="800" dirty="0" err="1">
                          <a:solidFill>
                            <a:srgbClr val="525252"/>
                          </a:solidFill>
                          <a:effectLst/>
                        </a:rPr>
                        <a:t>tshirts</a:t>
                      </a:r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-facts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>
                          <a:solidFill>
                            <a:srgbClr val="525252"/>
                          </a:solidFill>
                          <a:effectLst/>
                        </a:rPr>
                        <a:t>buzzfeed</a:t>
                      </a:r>
                      <a:endParaRPr lang="en-US" sz="8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3 - checkout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2018-01-28 13:26:02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10030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>
                          <a:solidFill>
                            <a:srgbClr val="525252"/>
                          </a:solidFill>
                          <a:effectLst/>
                        </a:rPr>
                        <a:t>retargetting</a:t>
                      </a:r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-campaign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4 - purchase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2018-01-28 13:38:02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10030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>
                          <a:solidFill>
                            <a:srgbClr val="525252"/>
                          </a:solidFill>
                          <a:effectLst/>
                        </a:rPr>
                        <a:t>retargetting</a:t>
                      </a:r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-campaign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1.2 Total number of campa</a:t>
            </a:r>
            <a:r>
              <a:rPr lang="en-US" sz="24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igns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and sources </a:t>
            </a:r>
            <a:r>
              <a:rPr lang="en-US" sz="24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uses: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-- You can put your query here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COUNT(DISTINCT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COUNT(DISTINCT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utm_source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97998" y="1130225"/>
            <a:ext cx="3870900" cy="658528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Total number of UTM campaigns are 8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8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Total number of UTM sources are 6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393AFED-D72A-4874-8A6D-C1B30966C9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216711"/>
              </p:ext>
            </p:extLst>
          </p:nvPr>
        </p:nvGraphicFramePr>
        <p:xfrm>
          <a:off x="531407" y="2113646"/>
          <a:ext cx="3033928" cy="632076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3033928">
                  <a:extLst>
                    <a:ext uri="{9D8B030D-6E8A-4147-A177-3AD203B41FA5}">
                      <a16:colId xmlns:a16="http://schemas.microsoft.com/office/drawing/2014/main" val="2285021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292929"/>
                          </a:solidFill>
                          <a:effectLst/>
                        </a:rPr>
                        <a:t>COUNT(DISTINCT utm_campaign)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400214"/>
                  </a:ext>
                </a:extLst>
              </a:tr>
              <a:tr h="32727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175861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611F924-5CE1-4F1B-8500-92762C8811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387931"/>
              </p:ext>
            </p:extLst>
          </p:nvPr>
        </p:nvGraphicFramePr>
        <p:xfrm>
          <a:off x="531408" y="3168211"/>
          <a:ext cx="3033928" cy="658528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3033928">
                  <a:extLst>
                    <a:ext uri="{9D8B030D-6E8A-4147-A177-3AD203B41FA5}">
                      <a16:colId xmlns:a16="http://schemas.microsoft.com/office/drawing/2014/main" val="2497057477"/>
                    </a:ext>
                  </a:extLst>
                </a:gridCol>
              </a:tblGrid>
              <a:tr h="305181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292929"/>
                          </a:solidFill>
                          <a:effectLst/>
                        </a:rPr>
                        <a:t>COUNT(DISTINCT utm_source)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79768"/>
                  </a:ext>
                </a:extLst>
              </a:tr>
              <a:tr h="35334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9141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9646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1.3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The </a:t>
            </a:r>
            <a:r>
              <a:rPr lang="en-US" sz="24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utm_campaign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-US" sz="24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utm_source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relationship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-- You can put your query here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utm_source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111339"/>
            <a:ext cx="3870900" cy="125809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8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 err="1">
                <a:latin typeface="Roboto"/>
                <a:ea typeface="Roboto"/>
                <a:cs typeface="Roboto"/>
                <a:sym typeface="Roboto"/>
              </a:rPr>
              <a:t>utm_campaign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 identifies the specific ad or email blast  and </a:t>
            </a:r>
            <a:r>
              <a:rPr lang="en-US" sz="800" dirty="0" err="1">
                <a:latin typeface="Roboto"/>
                <a:ea typeface="Roboto"/>
                <a:cs typeface="Roboto"/>
                <a:sym typeface="Roboto"/>
              </a:rPr>
              <a:t>utm_source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 identifies which site sent the traffic.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The below table shows the </a:t>
            </a:r>
            <a:r>
              <a:rPr lang="en-US" sz="800" dirty="0" err="1">
                <a:latin typeface="Roboto"/>
                <a:ea typeface="Roboto"/>
                <a:cs typeface="Roboto"/>
                <a:sym typeface="Roboto"/>
              </a:rPr>
              <a:t>utm_campaigns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-US" sz="800" dirty="0" err="1">
                <a:latin typeface="Roboto"/>
                <a:ea typeface="Roboto"/>
                <a:cs typeface="Roboto"/>
                <a:sym typeface="Roboto"/>
              </a:rPr>
              <a:t>utm_sources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 and how they are related: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For example: </a:t>
            </a:r>
            <a:r>
              <a:rPr lang="en-US" sz="800" dirty="0" err="1">
                <a:latin typeface="Roboto"/>
                <a:ea typeface="Roboto"/>
                <a:cs typeface="Roboto"/>
                <a:sym typeface="Roboto"/>
              </a:rPr>
              <a:t>nytimes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 run the campaign getting-to-know-cool-</a:t>
            </a:r>
            <a:r>
              <a:rPr lang="en-US" sz="800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 campaign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Email source runs the </a:t>
            </a:r>
            <a:r>
              <a:rPr lang="en-US" sz="800" dirty="0" err="1">
                <a:latin typeface="Roboto"/>
                <a:ea typeface="Roboto"/>
                <a:cs typeface="Roboto"/>
                <a:sym typeface="Roboto"/>
              </a:rPr>
              <a:t>weekly_newsletter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 campaign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Buzzfeed source runs the ten-crazy-cool-</a:t>
            </a:r>
            <a:r>
              <a:rPr lang="en-US" sz="800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-facts campaign.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6" name="Shape 325">
            <a:extLst>
              <a:ext uri="{FF2B5EF4-FFF2-40B4-BE49-F238E27FC236}">
                <a16:creationId xmlns:a16="http://schemas.microsoft.com/office/drawing/2014/main" id="{73D45B46-9A43-4019-9DC7-E2B9D2BC3C44}"/>
              </a:ext>
            </a:extLst>
          </p:cNvPr>
          <p:cNvGraphicFramePr/>
          <p:nvPr>
            <p:extLst/>
          </p:nvPr>
        </p:nvGraphicFramePr>
        <p:xfrm>
          <a:off x="177975" y="2456200"/>
          <a:ext cx="4567561" cy="2630761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984548">
                  <a:extLst>
                    <a:ext uri="{9D8B030D-6E8A-4147-A177-3AD203B41FA5}">
                      <a16:colId xmlns:a16="http://schemas.microsoft.com/office/drawing/2014/main" val="4085946366"/>
                    </a:ext>
                  </a:extLst>
                </a:gridCol>
                <a:gridCol w="2583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71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err="1">
                          <a:solidFill>
                            <a:srgbClr val="FFFFFF"/>
                          </a:solidFill>
                        </a:rPr>
                        <a:t>Utm_campaign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err="1">
                          <a:solidFill>
                            <a:srgbClr val="FFFFFF"/>
                          </a:solidFill>
                        </a:rPr>
                        <a:t>Utm_source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12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getting-to-know-cool-</a:t>
                      </a:r>
                      <a:r>
                        <a:rPr lang="en-US" sz="800" dirty="0" err="1">
                          <a:solidFill>
                            <a:srgbClr val="525252"/>
                          </a:solidFill>
                          <a:effectLst/>
                        </a:rPr>
                        <a:t>tshirts</a:t>
                      </a:r>
                      <a:endParaRPr lang="en-US" sz="8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>
                          <a:solidFill>
                            <a:srgbClr val="525252"/>
                          </a:solidFill>
                          <a:effectLst/>
                        </a:rPr>
                        <a:t>nytimes</a:t>
                      </a:r>
                      <a:endParaRPr lang="en-US" sz="8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weekly-newsletter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5090036"/>
                  </a:ext>
                </a:extLst>
              </a:tr>
              <a:tr h="28032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ten-crazy-cool-</a:t>
                      </a:r>
                      <a:r>
                        <a:rPr lang="en-US" sz="800" dirty="0" err="1">
                          <a:solidFill>
                            <a:srgbClr val="525252"/>
                          </a:solidFill>
                          <a:effectLst/>
                        </a:rPr>
                        <a:t>tshirts</a:t>
                      </a:r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-facts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>
                          <a:solidFill>
                            <a:srgbClr val="525252"/>
                          </a:solidFill>
                          <a:effectLst/>
                        </a:rPr>
                        <a:t>buzzfeed</a:t>
                      </a:r>
                      <a:endParaRPr lang="en-US" sz="8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5495442"/>
                  </a:ext>
                </a:extLst>
              </a:tr>
              <a:tr h="28032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>
                          <a:solidFill>
                            <a:srgbClr val="525252"/>
                          </a:solidFill>
                          <a:effectLst/>
                        </a:rPr>
                        <a:t>retargetting</a:t>
                      </a:r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-campaign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990382"/>
                  </a:ext>
                </a:extLst>
              </a:tr>
              <a:tr h="280326">
                <a:tc>
                  <a:txBody>
                    <a:bodyPr/>
                    <a:lstStyle/>
                    <a:p>
                      <a:pPr algn="ctr"/>
                      <a:b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</a:br>
                      <a:r>
                        <a:rPr lang="en-US" sz="800" dirty="0" err="1">
                          <a:solidFill>
                            <a:srgbClr val="525252"/>
                          </a:solidFill>
                          <a:effectLst/>
                        </a:rPr>
                        <a:t>retargetting</a:t>
                      </a:r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-ad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>
                          <a:solidFill>
                            <a:srgbClr val="525252"/>
                          </a:solidFill>
                          <a:effectLst/>
                        </a:rPr>
                        <a:t>facebook</a:t>
                      </a:r>
                      <a:endParaRPr lang="en-US" sz="8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1402746"/>
                  </a:ext>
                </a:extLst>
              </a:tr>
              <a:tr h="280327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interview-with-cool-tshirts-founder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281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paid-search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65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cool-</a:t>
                      </a:r>
                      <a:r>
                        <a:rPr lang="en-US" sz="800" dirty="0" err="1">
                          <a:solidFill>
                            <a:srgbClr val="525252"/>
                          </a:solidFill>
                          <a:effectLst/>
                        </a:rPr>
                        <a:t>tshirts</a:t>
                      </a:r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3163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8374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The pages on their site: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-- You can put your query here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4"/>
            <a:ext cx="4920900" cy="1280457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There are 4 pages on their site.  The first one is the landing page for the user. 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second one is the shopping cart page.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third one is the check out page.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fourth one is the purchase page.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197287625"/>
              </p:ext>
            </p:extLst>
          </p:nvPr>
        </p:nvGraphicFramePr>
        <p:xfrm>
          <a:off x="1535682" y="2661718"/>
          <a:ext cx="1961731" cy="180972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961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000" b="1" i="0" u="none" strike="noStrike" cap="none" dirty="0" err="1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page_name</a:t>
                      </a:r>
                      <a:endParaRPr lang="en-US" sz="1000" b="1" i="0" u="none" strike="noStrike" cap="none" dirty="0">
                        <a:solidFill>
                          <a:srgbClr val="FFFFFF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0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1 - </a:t>
                      </a:r>
                      <a:r>
                        <a:rPr lang="en-US" sz="800" dirty="0" err="1">
                          <a:solidFill>
                            <a:srgbClr val="525252"/>
                          </a:solidFill>
                          <a:effectLst/>
                        </a:rPr>
                        <a:t>landing_page</a:t>
                      </a:r>
                      <a:endParaRPr lang="en-US" sz="800" dirty="0">
                        <a:solidFill>
                          <a:srgbClr val="525252"/>
                        </a:solidFill>
                        <a:effectLst/>
                      </a:endParaRPr>
                    </a:p>
                    <a:p>
                      <a:pPr algn="ctr"/>
                      <a:endParaRPr lang="en-US" sz="8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2 - </a:t>
                      </a:r>
                      <a:r>
                        <a:rPr lang="en-US" sz="800" dirty="0" err="1">
                          <a:solidFill>
                            <a:srgbClr val="525252"/>
                          </a:solidFill>
                          <a:effectLst/>
                        </a:rPr>
                        <a:t>shopping_cart</a:t>
                      </a:r>
                      <a:endParaRPr lang="en-US" sz="800" dirty="0">
                        <a:solidFill>
                          <a:srgbClr val="525252"/>
                        </a:solidFill>
                        <a:effectLst/>
                      </a:endParaRPr>
                    </a:p>
                    <a:p>
                      <a:pPr algn="ctr"/>
                      <a:endParaRPr lang="en-US" sz="8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0431639"/>
                  </a:ext>
                </a:extLst>
              </a:tr>
              <a:tr h="2632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3 - checkout</a:t>
                      </a:r>
                    </a:p>
                    <a:p>
                      <a:pPr algn="ctr"/>
                      <a:endParaRPr lang="en-US" sz="8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4 - purchase</a:t>
                      </a:r>
                    </a:p>
                    <a:p>
                      <a:pPr algn="ctr"/>
                      <a:endParaRPr lang="en-US" sz="8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6146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2. </a:t>
            </a: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User journey at </a:t>
            </a: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Cool</a:t>
            </a:r>
            <a:r>
              <a:rPr lang="en-US" sz="4800" dirty="0" err="1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TShirts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1237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2.1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Total of first touches each campaign responsible for:</a:t>
            </a: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-- You can put your query here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WITH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first_touch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MIN(timestamp)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first_touch_at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GROUP BY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ft_attr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ft.first_touch_at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pv.utm_source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first_touch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ft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AND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ft.first_touch_at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pv.timestamp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ft_attr.utm_source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first_source_page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ft_attr.utm_campaign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first_campaign_page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COUNT(*)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ft_attr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1, 2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ORDER BY 3 DESC;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620956" cy="1468456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latin typeface="Roboto"/>
                <a:ea typeface="Roboto"/>
                <a:cs typeface="Roboto"/>
                <a:sym typeface="Roboto"/>
              </a:rPr>
              <a:t>The below result shows how the users first get into </a:t>
            </a:r>
            <a:r>
              <a:rPr lang="en-US" sz="105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US" sz="1050" dirty="0">
                <a:latin typeface="Roboto"/>
                <a:ea typeface="Roboto"/>
                <a:cs typeface="Roboto"/>
                <a:sym typeface="Roboto"/>
              </a:rPr>
              <a:t> site: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050" dirty="0" err="1">
                <a:latin typeface="Roboto"/>
                <a:ea typeface="Roboto"/>
                <a:cs typeface="Roboto"/>
                <a:sym typeface="Roboto"/>
              </a:rPr>
              <a:t>First_source_page</a:t>
            </a:r>
            <a:r>
              <a:rPr lang="en-US" sz="1050" dirty="0">
                <a:latin typeface="Roboto"/>
                <a:ea typeface="Roboto"/>
                <a:cs typeface="Roboto"/>
                <a:sym typeface="Roboto"/>
              </a:rPr>
              <a:t> column shows which page sent the traffic to </a:t>
            </a:r>
            <a:r>
              <a:rPr lang="en-US" sz="105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endParaRPr lang="en-US" sz="105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050" dirty="0" err="1">
                <a:latin typeface="Roboto"/>
                <a:ea typeface="Roboto"/>
                <a:cs typeface="Roboto"/>
                <a:sym typeface="Roboto"/>
              </a:rPr>
              <a:t>First_campaign_page</a:t>
            </a:r>
            <a:r>
              <a:rPr lang="en-US" sz="1050" dirty="0">
                <a:latin typeface="Roboto"/>
                <a:ea typeface="Roboto"/>
                <a:cs typeface="Roboto"/>
                <a:sym typeface="Roboto"/>
              </a:rPr>
              <a:t> column shows which specific ad or email blast helped the users to land to the page </a:t>
            </a:r>
            <a:r>
              <a:rPr lang="en-US" sz="105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US" sz="1050" dirty="0">
                <a:latin typeface="Roboto"/>
                <a:ea typeface="Roboto"/>
                <a:cs typeface="Roboto"/>
                <a:sym typeface="Roboto"/>
              </a:rPr>
              <a:t> site.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050" dirty="0">
                <a:latin typeface="Roboto"/>
                <a:ea typeface="Roboto"/>
                <a:cs typeface="Roboto"/>
                <a:sym typeface="Roboto"/>
              </a:rPr>
              <a:t>The query grouped by the campaign and source and counted the number first touches for each.  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endParaRPr lang="en-US" sz="105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1568654036"/>
              </p:ext>
            </p:extLst>
          </p:nvPr>
        </p:nvGraphicFramePr>
        <p:xfrm>
          <a:off x="556928" y="3001962"/>
          <a:ext cx="2954725" cy="1880425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883263">
                  <a:extLst>
                    <a:ext uri="{9D8B030D-6E8A-4147-A177-3AD203B41FA5}">
                      <a16:colId xmlns:a16="http://schemas.microsoft.com/office/drawing/2014/main" val="4085946366"/>
                    </a:ext>
                  </a:extLst>
                </a:gridCol>
                <a:gridCol w="918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3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>
                          <a:solidFill>
                            <a:srgbClr val="292929"/>
                          </a:solidFill>
                          <a:effectLst/>
                        </a:rPr>
                        <a:t>First_source_page</a:t>
                      </a:r>
                      <a:endParaRPr lang="en-US" sz="8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>
                          <a:solidFill>
                            <a:srgbClr val="292929"/>
                          </a:solidFill>
                          <a:effectLst/>
                        </a:rPr>
                        <a:t>First_campaign_page</a:t>
                      </a:r>
                      <a:endParaRPr lang="en-US" sz="8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292929"/>
                          </a:solidFill>
                          <a:effectLst/>
                        </a:rPr>
                        <a:t>COUNT(*)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634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interview-with-cool-</a:t>
                      </a:r>
                      <a:r>
                        <a:rPr lang="en-US" sz="800" dirty="0" err="1">
                          <a:solidFill>
                            <a:srgbClr val="525252"/>
                          </a:solidFill>
                          <a:effectLst/>
                        </a:rPr>
                        <a:t>tshirts</a:t>
                      </a:r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-founder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622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>
                          <a:solidFill>
                            <a:srgbClr val="525252"/>
                          </a:solidFill>
                          <a:effectLst/>
                        </a:rPr>
                        <a:t>nytimes</a:t>
                      </a:r>
                      <a:endParaRPr lang="en-US" sz="8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getting-to-know-cool-</a:t>
                      </a:r>
                      <a:r>
                        <a:rPr lang="en-US" sz="800" dirty="0" err="1">
                          <a:solidFill>
                            <a:srgbClr val="525252"/>
                          </a:solidFill>
                          <a:effectLst/>
                        </a:rPr>
                        <a:t>tshirts</a:t>
                      </a:r>
                      <a:endParaRPr lang="en-US" sz="8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612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>
                          <a:solidFill>
                            <a:srgbClr val="525252"/>
                          </a:solidFill>
                          <a:effectLst/>
                        </a:rPr>
                        <a:t>buzzfeed</a:t>
                      </a:r>
                      <a:endParaRPr lang="en-US" sz="8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ten-crazy-cool-</a:t>
                      </a:r>
                      <a:r>
                        <a:rPr lang="en-US" sz="800" dirty="0" err="1">
                          <a:solidFill>
                            <a:srgbClr val="525252"/>
                          </a:solidFill>
                          <a:effectLst/>
                        </a:rPr>
                        <a:t>tshirts</a:t>
                      </a:r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-facts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576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cool-</a:t>
                      </a:r>
                      <a:r>
                        <a:rPr lang="en-US" sz="800" dirty="0" err="1">
                          <a:solidFill>
                            <a:srgbClr val="525252"/>
                          </a:solidFill>
                          <a:effectLst/>
                        </a:rPr>
                        <a:t>tshirts</a:t>
                      </a:r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169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696177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1556</Words>
  <Application>Microsoft Office PowerPoint</Application>
  <PresentationFormat>On-screen Show (16:9)</PresentationFormat>
  <Paragraphs>308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Roboto Thin</vt:lpstr>
      <vt:lpstr>Dosis</vt:lpstr>
      <vt:lpstr>Roboto Black</vt:lpstr>
      <vt:lpstr>Roboto</vt:lpstr>
      <vt:lpstr>Courier New</vt:lpstr>
      <vt:lpstr>Simple Light</vt:lpstr>
      <vt:lpstr>Simple Light</vt:lpstr>
      <vt:lpstr>Simple Light</vt:lpstr>
      <vt:lpstr>PowerPoint Presentation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dc:creator>Guest</dc:creator>
  <cp:lastModifiedBy>Guest</cp:lastModifiedBy>
  <cp:revision>38</cp:revision>
  <dcterms:modified xsi:type="dcterms:W3CDTF">2019-03-05T20:57:47Z</dcterms:modified>
</cp:coreProperties>
</file>